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DBD5A4-5EF7-9195-5EDF-0B4DA0EB611E}" v="111" dt="2020-04-07T19:08:19.403"/>
    <p1510:client id="{0A69E312-A30D-046A-FF58-54C596C5C543}" v="4" dt="2020-04-07T19:10:30.090"/>
    <p1510:client id="{2A2FB542-D7D0-6CA9-6F9F-1F25759714FE}" v="1134" dt="2020-04-07T18:58:53.067"/>
    <p1510:client id="{49597FA8-A0A3-72B9-5ADB-0FCF7A3BA3AF}" v="8" dt="2020-04-07T18:14:51.726"/>
    <p1510:client id="{603E81A0-5605-6679-8C46-E30CFACDD553}" v="1324" dt="2020-04-07T17:20:39.085"/>
    <p1510:client id="{930FE304-FB99-369A-0CEE-8E9D9163539D}" v="32" dt="2020-04-07T19:15:30.884"/>
    <p1510:client id="{B0BC4F5E-F745-436B-9FF5-85337511F866}" v="15" dt="2020-04-07T18:10:28.474"/>
    <p1510:client id="{D81080AB-4908-E62E-3FC1-504A37E20692}" v="198" dt="2020-04-11T15:42:30.744"/>
    <p1510:client id="{DD377C8E-3D98-478D-2259-A84830FC4AF4}" v="25" dt="2020-04-07T19:29:12.156"/>
    <p1510:client id="{F8A9D9AF-9E1D-E2A5-5980-15F37EB2D725}" v="967" dt="2020-04-07T17:39:24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E42EA-4D25-45C1-9EC0-A6E11038EAA6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74D4B-A5B3-4BEC-8C05-4983AE742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79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ultonk12-my.sharepoint.com/:p:/g/personal/hernandezge_fultonschools_org/EekQ_Oi92b5JulNAR_z45qkBQPkrLaxI-gLy6lagb46tWw?e=abBgC3&amp;nav=eyJzSWQiOjI2NywiY0lkIjo5NTExNjEzNDJ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4mMsBfcGR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9600">
                <a:latin typeface="Blackadder ITC"/>
                <a:cs typeface="Calibri Light"/>
              </a:rPr>
            </a:br>
            <a:r>
              <a:rPr lang="en-US" sz="9600" dirty="0">
                <a:latin typeface="Blackadder ITC"/>
                <a:cs typeface="Calibri Light"/>
              </a:rPr>
              <a:t>Poetry</a:t>
            </a:r>
            <a:endParaRPr lang="en-US" sz="9600" dirty="0">
              <a:latin typeface="Blackadder ITC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  <a:cs typeface="Calibri Light"/>
              </a:rPr>
              <a:t>Haiku Poem</a:t>
            </a:r>
            <a:br>
              <a:rPr lang="en-US" sz="1200" dirty="0">
                <a:solidFill>
                  <a:srgbClr val="FFFFFF"/>
                </a:solidFill>
                <a:cs typeface="Calibri Light"/>
              </a:rPr>
            </a:br>
            <a:br>
              <a:rPr lang="en-US" sz="1200" dirty="0">
                <a:cs typeface="Calibri Light"/>
              </a:rPr>
            </a:br>
            <a:r>
              <a:rPr lang="en-US" sz="1200">
                <a:solidFill>
                  <a:srgbClr val="000000"/>
                </a:solidFill>
                <a:cs typeface="Calibri Light"/>
              </a:rPr>
              <a:t>1</a:t>
            </a:r>
            <a:r>
              <a:rPr lang="en-US" sz="1200">
                <a:ea typeface="+mj-lt"/>
                <a:cs typeface="+mj-lt"/>
              </a:rPr>
              <a:t>. Follows Form: </a:t>
            </a:r>
            <a:r>
              <a:rPr lang="en-US" sz="1200" b="1">
                <a:ea typeface="+mj-lt"/>
                <a:cs typeface="+mj-lt"/>
              </a:rPr>
              <a:t>5 points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Line 1 --5 syllables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Line 2—7 syllables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Line 3—5 syllables</a:t>
            </a:r>
            <a:br>
              <a:rPr lang="en-US" sz="1200" i="1" dirty="0">
                <a:ea typeface="+mj-lt"/>
                <a:cs typeface="+mj-lt"/>
              </a:rPr>
            </a:b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>
                <a:ea typeface="+mj-lt"/>
                <a:cs typeface="+mj-lt"/>
              </a:rPr>
              <a:t> 2. Addresses setting:  </a:t>
            </a:r>
            <a:r>
              <a:rPr lang="en-US" sz="1200" b="1">
                <a:ea typeface="+mj-lt"/>
                <a:cs typeface="+mj-lt"/>
              </a:rPr>
              <a:t>5 points</a:t>
            </a:r>
            <a:endParaRPr lang="en-US" sz="1200">
              <a:ea typeface="+mj-lt"/>
              <a:cs typeface="+mj-lt"/>
            </a:endParaRPr>
          </a:p>
          <a:p>
            <a:endParaRPr lang="en-US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491" y="1119366"/>
            <a:ext cx="5306084" cy="245840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2400">
                <a:solidFill>
                  <a:srgbClr val="000000"/>
                </a:solidFill>
                <a:ea typeface="+mn-lt"/>
                <a:cs typeface="+mn-lt"/>
              </a:rPr>
              <a:t>A traditional Japanese </a:t>
            </a:r>
            <a:r>
              <a:rPr lang="en-US" sz="2400" b="1">
                <a:solidFill>
                  <a:srgbClr val="000000"/>
                </a:solidFill>
                <a:ea typeface="+mn-lt"/>
                <a:cs typeface="+mn-lt"/>
              </a:rPr>
              <a:t>haiku</a:t>
            </a:r>
            <a:r>
              <a:rPr lang="en-US" sz="2400">
                <a:solidFill>
                  <a:srgbClr val="000000"/>
                </a:solidFill>
                <a:ea typeface="+mn-lt"/>
                <a:cs typeface="+mn-lt"/>
              </a:rPr>
              <a:t> is a three-line </a:t>
            </a:r>
            <a:r>
              <a:rPr lang="en-US" sz="2400" b="1">
                <a:solidFill>
                  <a:srgbClr val="000000"/>
                </a:solidFill>
                <a:ea typeface="+mn-lt"/>
                <a:cs typeface="+mn-lt"/>
              </a:rPr>
              <a:t>poem</a:t>
            </a:r>
            <a:r>
              <a:rPr lang="en-US" sz="2400">
                <a:solidFill>
                  <a:srgbClr val="000000"/>
                </a:solidFill>
                <a:ea typeface="+mn-lt"/>
                <a:cs typeface="+mn-lt"/>
              </a:rPr>
              <a:t> with seventeen syllables, written in a 5/7/5 syllable count. The first line will have 5 syllables, the second line will have 7, and the third line will have 5.</a:t>
            </a: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 algn="ctr">
              <a:buNone/>
            </a:pPr>
            <a:endParaRPr lang="en-US" sz="240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2400">
                <a:solidFill>
                  <a:srgbClr val="000000"/>
                </a:solidFill>
                <a:ea typeface="+mn-lt"/>
                <a:cs typeface="+mn-lt"/>
              </a:rPr>
              <a:t>They are often about nature.  </a:t>
            </a:r>
            <a:endParaRPr lang="en-US">
              <a:cs typeface="Calibri"/>
            </a:endParaRP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CF5BB-A298-4638-A6B0-8B8251EA6FAA}"/>
              </a:ext>
            </a:extLst>
          </p:cNvPr>
          <p:cNvSpPr txBox="1"/>
          <p:nvPr/>
        </p:nvSpPr>
        <p:spPr>
          <a:xfrm>
            <a:off x="6841067" y="3824817"/>
            <a:ext cx="3833283" cy="90024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Example: </a:t>
            </a:r>
            <a:endParaRPr lang="en-US">
              <a:cs typeface="Calibri" panose="020F0502020204030204"/>
            </a:endParaRPr>
          </a:p>
          <a:p>
            <a:pPr algn="ctr"/>
            <a:r>
              <a:rPr lang="en-US">
                <a:cs typeface="Calibri" panose="020F0502020204030204"/>
              </a:rPr>
              <a:t>Hogwarts is magic.</a:t>
            </a:r>
          </a:p>
          <a:p>
            <a:pPr algn="ctr"/>
            <a:r>
              <a:rPr lang="en-US">
                <a:cs typeface="Calibri" panose="020F0502020204030204"/>
              </a:rPr>
              <a:t>Professors, creatures, and friends.</a:t>
            </a:r>
          </a:p>
          <a:p>
            <a:pPr algn="ctr"/>
            <a:r>
              <a:rPr lang="en-US">
                <a:cs typeface="Calibri" panose="020F0502020204030204"/>
              </a:rPr>
              <a:t>I really love it. </a:t>
            </a:r>
          </a:p>
        </p:txBody>
      </p:sp>
    </p:spTree>
    <p:extLst>
      <p:ext uri="{BB962C8B-B14F-4D97-AF65-F5344CB8AC3E}">
        <p14:creationId xmlns:p14="http://schemas.microsoft.com/office/powerpoint/2010/main" val="97293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  <a:cs typeface="Calibri Light"/>
              </a:rPr>
              <a:t>Limerick Poem</a:t>
            </a:r>
            <a:br>
              <a:rPr lang="en-US" sz="2800" dirty="0">
                <a:cs typeface="Calibri Light"/>
              </a:rPr>
            </a:br>
            <a:br>
              <a:rPr lang="en-US" dirty="0">
                <a:cs typeface="+mj-lt"/>
              </a:rPr>
            </a:br>
            <a:r>
              <a:rPr lang="en-US" sz="1200">
                <a:ea typeface="+mj-lt"/>
                <a:cs typeface="+mj-lt"/>
              </a:rPr>
              <a:t>1. Follows Form: </a:t>
            </a:r>
            <a:r>
              <a:rPr lang="en-US" sz="1200" b="1">
                <a:ea typeface="+mj-lt"/>
                <a:cs typeface="+mj-lt"/>
              </a:rPr>
              <a:t>5 points</a:t>
            </a:r>
            <a:br>
              <a:rPr lang="en-US" sz="1200" b="1" dirty="0">
                <a:ea typeface="+mj-lt"/>
                <a:cs typeface="+mj-lt"/>
              </a:rPr>
            </a:b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-5 lines,  Long, long, short, short, long</a:t>
            </a:r>
          </a:p>
          <a:p>
            <a:pPr algn="ctr"/>
            <a:r>
              <a:rPr lang="en-US" sz="1200" i="1">
                <a:ea typeface="+mj-lt"/>
                <a:cs typeface="+mj-lt"/>
              </a:rPr>
              <a:t>Rhyme scheme: aabba</a:t>
            </a:r>
            <a:br>
              <a:rPr lang="en-US" sz="1200" i="1" dirty="0">
                <a:ea typeface="+mj-lt"/>
                <a:cs typeface="+mj-lt"/>
              </a:rPr>
            </a:br>
            <a:br>
              <a:rPr lang="en-US" sz="1200" i="1" dirty="0">
                <a:ea typeface="+mj-lt"/>
                <a:cs typeface="+mj-lt"/>
              </a:rPr>
            </a:br>
            <a:r>
              <a:rPr lang="en-US" sz="1200" dirty="0">
                <a:ea typeface="+mj-lt"/>
                <a:cs typeface="+mj-lt"/>
              </a:rPr>
              <a:t>2. Describes character physically: </a:t>
            </a:r>
            <a:r>
              <a:rPr lang="en-US" sz="1200" b="1" dirty="0">
                <a:ea typeface="+mj-lt"/>
                <a:cs typeface="+mj-lt"/>
              </a:rPr>
              <a:t>5 points</a:t>
            </a:r>
            <a:endParaRPr lang="en-US" sz="1200" dirty="0">
              <a:ea typeface="+mj-lt"/>
              <a:cs typeface="+mj-lt"/>
            </a:endParaRPr>
          </a:p>
          <a:p>
            <a:pPr algn="ctr"/>
            <a:br>
              <a:rPr lang="en-US" sz="1200" dirty="0">
                <a:ea typeface="+mj-lt"/>
                <a:cs typeface="+mj-lt"/>
              </a:rPr>
            </a:br>
            <a:r>
              <a:rPr lang="en-US" sz="1200">
                <a:ea typeface="+mj-lt"/>
                <a:cs typeface="+mj-lt"/>
              </a:rPr>
              <a:t>3. Describes character  behavior: </a:t>
            </a:r>
            <a:r>
              <a:rPr lang="en-US" sz="1200" b="1">
                <a:ea typeface="+mj-lt"/>
                <a:cs typeface="+mj-lt"/>
              </a:rPr>
              <a:t>5 points</a:t>
            </a:r>
            <a:endParaRPr lang="en-US" sz="1200">
              <a:ea typeface="+mj-lt"/>
              <a:cs typeface="+mj-lt"/>
            </a:endParaRPr>
          </a:p>
          <a:p>
            <a:pPr algn="ctr"/>
            <a:endParaRPr lang="en-US" sz="2000" dirty="0">
              <a:solidFill>
                <a:schemeClr val="bg1"/>
              </a:solidFill>
              <a:ea typeface="+mj-lt"/>
              <a:cs typeface="+mj-lt"/>
            </a:endParaRPr>
          </a:p>
          <a:p>
            <a:endParaRPr lang="en-US" sz="2000">
              <a:solidFill>
                <a:schemeClr val="bg1"/>
              </a:solidFill>
              <a:highlight>
                <a:srgbClr val="FFFF00"/>
              </a:highlight>
              <a:ea typeface="+mj-lt"/>
              <a:cs typeface="+mj-lt"/>
            </a:endParaRPr>
          </a:p>
          <a:p>
            <a:endParaRPr lang="en-US" sz="200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491" y="854783"/>
            <a:ext cx="5306084" cy="2458406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>
                <a:ea typeface="+mn-lt"/>
                <a:cs typeface="+mn-lt"/>
              </a:rPr>
              <a:t>A </a:t>
            </a:r>
            <a:r>
              <a:rPr lang="en-US" sz="2400" b="1">
                <a:ea typeface="+mn-lt"/>
                <a:cs typeface="+mn-lt"/>
              </a:rPr>
              <a:t>limerick</a:t>
            </a:r>
            <a:r>
              <a:rPr lang="en-US" sz="2400">
                <a:ea typeface="+mn-lt"/>
                <a:cs typeface="+mn-lt"/>
              </a:rPr>
              <a:t> is a form of verse, usually humorous, in </a:t>
            </a:r>
            <a:r>
              <a:rPr lang="en-US" sz="2400" b="1">
                <a:ea typeface="+mn-lt"/>
                <a:cs typeface="+mn-lt"/>
              </a:rPr>
              <a:t>five-line</a:t>
            </a:r>
            <a:r>
              <a:rPr lang="en-US" sz="2400">
                <a:ea typeface="+mn-lt"/>
                <a:cs typeface="+mn-lt"/>
              </a:rPr>
              <a:t> with a strict rhyme scheme of AABBA, in which the first, second and fifth lines rhyme, while the third and fourth lines are shorter and share a different rhyme. </a:t>
            </a:r>
            <a:endParaRPr lang="en-US"/>
          </a:p>
          <a:p>
            <a:pPr marL="0" indent="0" algn="ctr">
              <a:buNone/>
            </a:pPr>
            <a:r>
              <a:rPr lang="en-US" sz="2000">
                <a:ea typeface="+mn-lt"/>
                <a:cs typeface="+mn-lt"/>
              </a:rPr>
              <a:t>(The meter is anapestic, which means every third syllable is stressed.  Just try to match the rhythm of the example.) Can't hear it?  </a:t>
            </a:r>
            <a:r>
              <a:rPr lang="en-US" sz="2000">
                <a:ea typeface="+mn-lt"/>
                <a:cs typeface="+mn-lt"/>
                <a:hlinkClick r:id="rId3"/>
              </a:rPr>
              <a:t>Here are more examples.</a:t>
            </a:r>
            <a:endParaRPr lang="en-US" sz="2000">
              <a:cs typeface="Calibri"/>
            </a:endParaRP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CF5BB-A298-4638-A6B0-8B8251EA6FAA}"/>
              </a:ext>
            </a:extLst>
          </p:cNvPr>
          <p:cNvSpPr txBox="1"/>
          <p:nvPr/>
        </p:nvSpPr>
        <p:spPr>
          <a:xfrm>
            <a:off x="5814484" y="3824817"/>
            <a:ext cx="5637741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Example: </a:t>
            </a:r>
            <a:endParaRPr lang="en-US">
              <a:cs typeface="Calibri" panose="020F0502020204030204"/>
            </a:endParaRPr>
          </a:p>
          <a:p>
            <a:pPr algn="ctr"/>
            <a:r>
              <a:rPr lang="en-US">
                <a:cs typeface="Calibri" panose="020F0502020204030204"/>
              </a:rPr>
              <a:t>Harry Potter, the lightning-scarred boy,</a:t>
            </a:r>
          </a:p>
          <a:p>
            <a:pPr algn="ctr"/>
            <a:r>
              <a:rPr lang="en-US">
                <a:cs typeface="Calibri" panose="020F0502020204030204"/>
              </a:rPr>
              <a:t>Went to Hogwarts, and there he found joy.</a:t>
            </a:r>
          </a:p>
          <a:p>
            <a:pPr algn="ctr"/>
            <a:r>
              <a:rPr lang="en-US">
                <a:cs typeface="Calibri" panose="020F0502020204030204"/>
              </a:rPr>
              <a:t>He made enemies and friends</a:t>
            </a:r>
          </a:p>
          <a:p>
            <a:pPr algn="ctr"/>
            <a:r>
              <a:rPr lang="en-US">
                <a:cs typeface="Calibri" panose="020F0502020204030204"/>
              </a:rPr>
              <a:t>And with Snape made amends,</a:t>
            </a:r>
          </a:p>
          <a:p>
            <a:pPr algn="ctr"/>
            <a:r>
              <a:rPr lang="en-US">
                <a:cs typeface="Calibri" panose="020F0502020204030204"/>
              </a:rPr>
              <a:t>Though he never did like the Malfoys!</a:t>
            </a:r>
          </a:p>
          <a:p>
            <a:pPr algn="ctr"/>
            <a:endParaRPr lang="en-US">
              <a:cs typeface="Calibri" panose="020F0502020204030204"/>
            </a:endParaRPr>
          </a:p>
          <a:p>
            <a:pPr algn="ctr"/>
            <a:endParaRPr lang="en-US">
              <a:cs typeface="Calibri" panose="020F0502020204030204"/>
            </a:endParaRPr>
          </a:p>
          <a:p>
            <a:pPr algn="ctr"/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13031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  <a:cs typeface="Calibri Light"/>
              </a:rPr>
              <a:t>Acrostic Poem</a:t>
            </a:r>
            <a:br>
              <a:rPr lang="en-US" sz="1200" dirty="0">
                <a:solidFill>
                  <a:srgbClr val="FFFFFF"/>
                </a:solidFill>
                <a:cs typeface="Calibri Light"/>
              </a:rPr>
            </a:br>
            <a:br>
              <a:rPr lang="en-US" sz="1200" dirty="0">
                <a:cs typeface="+mj-lt"/>
              </a:rPr>
            </a:br>
            <a:r>
              <a:rPr lang="en-US" sz="1200">
                <a:ea typeface="+mj-lt"/>
                <a:cs typeface="+mj-lt"/>
              </a:rPr>
              <a:t>1. Min  70 words: </a:t>
            </a:r>
            <a:r>
              <a:rPr lang="en-US" sz="1200" b="1">
                <a:ea typeface="+mj-lt"/>
                <a:cs typeface="+mj-lt"/>
              </a:rPr>
              <a:t>5 points</a:t>
            </a:r>
            <a:br>
              <a:rPr lang="en-US" sz="1200" b="1" dirty="0">
                <a:ea typeface="+mj-lt"/>
                <a:cs typeface="+mj-lt"/>
              </a:rPr>
            </a:b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dirty="0">
                <a:ea typeface="+mj-lt"/>
                <a:cs typeface="+mj-lt"/>
              </a:rPr>
              <a:t>2. Follows form: </a:t>
            </a:r>
            <a:r>
              <a:rPr lang="en-US" sz="1200" i="1">
                <a:ea typeface="+mj-lt"/>
                <a:cs typeface="+mj-lt"/>
              </a:rPr>
              <a:t>Acrostic spells a word down the side from the novel:</a:t>
            </a:r>
            <a:r>
              <a:rPr lang="en-US" sz="1200" dirty="0">
                <a:ea typeface="+mj-lt"/>
                <a:cs typeface="+mj-lt"/>
              </a:rPr>
              <a:t> </a:t>
            </a:r>
            <a:r>
              <a:rPr lang="en-US" sz="1200" b="1" dirty="0">
                <a:ea typeface="+mj-lt"/>
                <a:cs typeface="+mj-lt"/>
              </a:rPr>
              <a:t>10 points</a:t>
            </a:r>
            <a:br>
              <a:rPr lang="en-US" sz="1200" b="1" dirty="0">
                <a:ea typeface="+mj-lt"/>
                <a:cs typeface="+mj-lt"/>
              </a:rPr>
            </a:b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>
                <a:ea typeface="+mj-lt"/>
                <a:cs typeface="+mj-lt"/>
              </a:rPr>
              <a:t>3. Includes major plot points, including climax: </a:t>
            </a:r>
            <a:r>
              <a:rPr lang="en-US" sz="1200" b="1">
                <a:ea typeface="+mj-lt"/>
                <a:cs typeface="+mj-lt"/>
              </a:rPr>
              <a:t>10 points</a:t>
            </a:r>
            <a:endParaRPr lang="en-US" sz="1200">
              <a:ea typeface="+mj-lt"/>
              <a:cs typeface="+mj-lt"/>
            </a:endParaRPr>
          </a:p>
          <a:p>
            <a:endParaRPr lang="en-US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491" y="854783"/>
            <a:ext cx="5311770" cy="21115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>
                <a:ea typeface="+mn-lt"/>
                <a:cs typeface="+mn-lt"/>
              </a:rPr>
              <a:t>An </a:t>
            </a:r>
            <a:r>
              <a:rPr lang="en-US" sz="2400" b="1">
                <a:ea typeface="+mn-lt"/>
                <a:cs typeface="+mn-lt"/>
              </a:rPr>
              <a:t>acrostic</a:t>
            </a:r>
            <a:r>
              <a:rPr lang="en-US" sz="2400">
                <a:ea typeface="+mn-lt"/>
                <a:cs typeface="+mn-lt"/>
              </a:rPr>
              <a:t> poem is a poem where certain letters in each line spell out a word or phrase. Typically, the first letters of each line are used to spell the message, but they can appear anywhere. </a:t>
            </a: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CF5BB-A298-4638-A6B0-8B8251EA6FAA}"/>
              </a:ext>
            </a:extLst>
          </p:cNvPr>
          <p:cNvSpPr txBox="1"/>
          <p:nvPr/>
        </p:nvSpPr>
        <p:spPr>
          <a:xfrm>
            <a:off x="5814484" y="2761429"/>
            <a:ext cx="5637741" cy="38087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Example: </a:t>
            </a:r>
            <a:endParaRPr lang="en-US">
              <a:cs typeface="Calibri" panose="020F0502020204030204"/>
            </a:endParaRPr>
          </a:p>
          <a:p>
            <a:pPr algn="ctr"/>
            <a:endParaRPr lang="en-US">
              <a:ea typeface="+mn-lt"/>
              <a:cs typeface="+mn-lt"/>
            </a:endParaRPr>
          </a:p>
          <a:p>
            <a:r>
              <a:rPr lang="en-US" b="1">
                <a:ea typeface="+mn-lt"/>
                <a:cs typeface="+mn-lt"/>
              </a:rPr>
              <a:t>H-</a:t>
            </a:r>
            <a:r>
              <a:rPr lang="en-US" err="1">
                <a:ea typeface="+mn-lt"/>
                <a:cs typeface="+mn-lt"/>
              </a:rPr>
              <a:t>arry</a:t>
            </a:r>
            <a:r>
              <a:rPr lang="en-US">
                <a:ea typeface="+mn-lt"/>
                <a:cs typeface="+mn-lt"/>
              </a:rPr>
              <a:t> Potter was a special wizard,</a:t>
            </a:r>
          </a:p>
          <a:p>
            <a:r>
              <a:rPr lang="en-US" b="1">
                <a:ea typeface="+mn-lt"/>
                <a:cs typeface="+mn-lt"/>
              </a:rPr>
              <a:t>A-</a:t>
            </a:r>
            <a:r>
              <a:rPr lang="en-US" err="1">
                <a:ea typeface="+mn-lt"/>
                <a:cs typeface="+mn-lt"/>
              </a:rPr>
              <a:t>lways</a:t>
            </a:r>
            <a:r>
              <a:rPr lang="en-US">
                <a:ea typeface="+mn-lt"/>
                <a:cs typeface="+mn-lt"/>
              </a:rPr>
              <a:t> worried about his friends</a:t>
            </a:r>
          </a:p>
          <a:p>
            <a:r>
              <a:rPr lang="en-US" b="1">
                <a:ea typeface="+mn-lt"/>
                <a:cs typeface="+mn-lt"/>
              </a:rPr>
              <a:t>R-</a:t>
            </a:r>
            <a:r>
              <a:rPr lang="en-US">
                <a:ea typeface="+mn-lt"/>
                <a:cs typeface="+mn-lt"/>
              </a:rPr>
              <a:t>on met Harry at Hogwarts School</a:t>
            </a:r>
            <a:br>
              <a:rPr lang="en-US">
                <a:ea typeface="+mn-lt"/>
                <a:cs typeface="+mn-lt"/>
              </a:rPr>
            </a:br>
            <a:r>
              <a:rPr lang="en-US" b="1">
                <a:ea typeface="+mn-lt"/>
                <a:cs typeface="+mn-lt"/>
              </a:rPr>
              <a:t>R-</a:t>
            </a:r>
            <a:r>
              <a:rPr lang="en-US" err="1">
                <a:ea typeface="+mn-lt"/>
                <a:cs typeface="+mn-lt"/>
              </a:rPr>
              <a:t>iding</a:t>
            </a:r>
            <a:r>
              <a:rPr lang="en-US">
                <a:ea typeface="+mn-lt"/>
                <a:cs typeface="+mn-lt"/>
              </a:rPr>
              <a:t> broomsticks was so cool</a:t>
            </a:r>
            <a:br>
              <a:rPr lang="en-US" b="1">
                <a:ea typeface="+mn-lt"/>
                <a:cs typeface="+mn-lt"/>
              </a:rPr>
            </a:br>
            <a:r>
              <a:rPr lang="en-US" b="1">
                <a:ea typeface="+mn-lt"/>
                <a:cs typeface="+mn-lt"/>
              </a:rPr>
              <a:t>Y-</a:t>
            </a:r>
            <a:r>
              <a:rPr lang="en-US" err="1">
                <a:ea typeface="+mn-lt"/>
                <a:cs typeface="+mn-lt"/>
              </a:rPr>
              <a:t>ule</a:t>
            </a:r>
            <a:r>
              <a:rPr lang="en-US">
                <a:ea typeface="+mn-lt"/>
                <a:cs typeface="+mn-lt"/>
              </a:rPr>
              <a:t> Ball was like their senior prom</a:t>
            </a:r>
          </a:p>
          <a:p>
            <a:endParaRPr lang="en-US" b="1">
              <a:ea typeface="+mn-lt"/>
              <a:cs typeface="+mn-lt"/>
            </a:endParaRPr>
          </a:p>
          <a:p>
            <a:r>
              <a:rPr lang="en-US" b="1">
                <a:ea typeface="+mn-lt"/>
                <a:cs typeface="+mn-lt"/>
              </a:rPr>
              <a:t>P-</a:t>
            </a:r>
            <a:r>
              <a:rPr lang="en-US" err="1">
                <a:ea typeface="+mn-lt"/>
                <a:cs typeface="+mn-lt"/>
              </a:rPr>
              <a:t>eople</a:t>
            </a:r>
            <a:r>
              <a:rPr lang="en-US">
                <a:ea typeface="+mn-lt"/>
                <a:cs typeface="+mn-lt"/>
              </a:rPr>
              <a:t> tried to kill him</a:t>
            </a:r>
          </a:p>
          <a:p>
            <a:r>
              <a:rPr lang="en-US" b="1">
                <a:cs typeface="Calibri"/>
              </a:rPr>
              <a:t>O-</a:t>
            </a:r>
            <a:r>
              <a:rPr lang="en-US" err="1">
                <a:cs typeface="Calibri"/>
              </a:rPr>
              <a:t>thers</a:t>
            </a:r>
            <a:r>
              <a:rPr lang="en-US">
                <a:cs typeface="Calibri"/>
              </a:rPr>
              <a:t> would try to protect </a:t>
            </a:r>
          </a:p>
          <a:p>
            <a:r>
              <a:rPr lang="en-US" b="1">
                <a:cs typeface="Calibri"/>
              </a:rPr>
              <a:t>T-</a:t>
            </a:r>
            <a:r>
              <a:rPr lang="en-US" err="1">
                <a:cs typeface="Calibri"/>
              </a:rPr>
              <a:t>ogether</a:t>
            </a:r>
            <a:r>
              <a:rPr lang="en-US">
                <a:cs typeface="Calibri"/>
              </a:rPr>
              <a:t> they went to defeat Voldemort</a:t>
            </a:r>
          </a:p>
          <a:p>
            <a:r>
              <a:rPr lang="en-US" b="1">
                <a:cs typeface="Calibri"/>
              </a:rPr>
              <a:t>T-</a:t>
            </a:r>
            <a:r>
              <a:rPr lang="en-US">
                <a:cs typeface="Calibri"/>
              </a:rPr>
              <a:t>he battle ensued </a:t>
            </a:r>
          </a:p>
          <a:p>
            <a:r>
              <a:rPr lang="en-US" b="1">
                <a:cs typeface="Calibri"/>
              </a:rPr>
              <a:t>E-</a:t>
            </a:r>
            <a:r>
              <a:rPr lang="en-US" err="1">
                <a:cs typeface="Calibri"/>
              </a:rPr>
              <a:t>veryone</a:t>
            </a:r>
            <a:r>
              <a:rPr lang="en-US">
                <a:cs typeface="Calibri"/>
              </a:rPr>
              <a:t> banded together</a:t>
            </a:r>
          </a:p>
          <a:p>
            <a:r>
              <a:rPr lang="en-US" b="1">
                <a:cs typeface="Calibri"/>
              </a:rPr>
              <a:t>R-</a:t>
            </a:r>
            <a:r>
              <a:rPr lang="en-US" err="1">
                <a:cs typeface="Calibri"/>
              </a:rPr>
              <a:t>elief</a:t>
            </a:r>
            <a:r>
              <a:rPr lang="en-US">
                <a:cs typeface="Calibri"/>
              </a:rPr>
              <a:t>, after sweet victory</a:t>
            </a: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032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  <a:cs typeface="Calibri Light"/>
              </a:rPr>
              <a:t>Concrete Poem</a:t>
            </a:r>
            <a:br>
              <a:rPr lang="en-US" sz="1200" dirty="0">
                <a:solidFill>
                  <a:srgbClr val="FFFFFF"/>
                </a:solidFill>
                <a:cs typeface="Calibri Light"/>
              </a:rPr>
            </a:br>
            <a:br>
              <a:rPr lang="en-US" sz="1200" dirty="0">
                <a:cs typeface="+mj-lt"/>
              </a:rPr>
            </a:br>
            <a:r>
              <a:rPr lang="en-US" sz="1200">
                <a:ea typeface="+mj-lt"/>
                <a:cs typeface="+mj-lt"/>
              </a:rPr>
              <a:t>1. Min  70 words: </a:t>
            </a:r>
            <a:r>
              <a:rPr lang="en-US" sz="1200" b="1">
                <a:ea typeface="+mj-lt"/>
                <a:cs typeface="+mj-lt"/>
              </a:rPr>
              <a:t>5 points</a:t>
            </a:r>
            <a:br>
              <a:rPr lang="en-US" sz="1200" b="1" dirty="0">
                <a:ea typeface="+mj-lt"/>
                <a:cs typeface="+mj-lt"/>
              </a:rPr>
            </a:b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dirty="0">
                <a:ea typeface="+mj-lt"/>
                <a:cs typeface="+mj-lt"/>
              </a:rPr>
              <a:t>2. Follows form:</a:t>
            </a:r>
            <a:r>
              <a:rPr lang="en-US" sz="1200" i="1">
                <a:ea typeface="+mj-lt"/>
                <a:cs typeface="+mj-lt"/>
              </a:rPr>
              <a:t> Concrete is in the shape of something from the novel</a:t>
            </a:r>
            <a:r>
              <a:rPr lang="en-US" sz="1200" dirty="0">
                <a:ea typeface="+mj-lt"/>
                <a:cs typeface="+mj-lt"/>
              </a:rPr>
              <a:t>: </a:t>
            </a:r>
            <a:r>
              <a:rPr lang="en-US" sz="1200" b="1" dirty="0">
                <a:ea typeface="+mj-lt"/>
                <a:cs typeface="+mj-lt"/>
              </a:rPr>
              <a:t>10 points</a:t>
            </a:r>
            <a:br>
              <a:rPr lang="en-US" sz="1200" b="1" dirty="0">
                <a:ea typeface="+mj-lt"/>
                <a:cs typeface="+mj-lt"/>
              </a:rPr>
            </a:b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>
                <a:ea typeface="+mj-lt"/>
                <a:cs typeface="+mj-lt"/>
              </a:rPr>
              <a:t>3. Includes major plot points, including climax: </a:t>
            </a:r>
            <a:r>
              <a:rPr lang="en-US" sz="1200" b="1">
                <a:ea typeface="+mj-lt"/>
                <a:cs typeface="+mj-lt"/>
              </a:rPr>
              <a:t>10 points</a:t>
            </a:r>
            <a:endParaRPr lang="en-US" sz="1200">
              <a:ea typeface="+mj-lt"/>
              <a:cs typeface="+mj-l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5091" y="404840"/>
            <a:ext cx="5311770" cy="21115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b="1">
                <a:ea typeface="+mn-lt"/>
                <a:cs typeface="+mn-lt"/>
              </a:rPr>
              <a:t>Concrete</a:t>
            </a:r>
            <a:r>
              <a:rPr lang="en-US" sz="2400">
                <a:ea typeface="+mn-lt"/>
                <a:cs typeface="+mn-lt"/>
              </a:rPr>
              <a:t> poetry—sometimes also called ‘shape poetry’—is poetry whose visual appearance matches the topic of the poem. The words form shapes which illustrate the poem’s subject as a picture, as well as through their literal meaning.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CF5BB-A298-4638-A6B0-8B8251EA6FAA}"/>
              </a:ext>
            </a:extLst>
          </p:cNvPr>
          <p:cNvSpPr txBox="1"/>
          <p:nvPr/>
        </p:nvSpPr>
        <p:spPr>
          <a:xfrm>
            <a:off x="5908827" y="2384058"/>
            <a:ext cx="5637741" cy="13157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Example: </a:t>
            </a:r>
            <a:endParaRPr lang="en-US">
              <a:cs typeface="Calibri" panose="020F0502020204030204"/>
            </a:endParaRPr>
          </a:p>
          <a:p>
            <a:pPr algn="ctr"/>
            <a:endParaRPr lang="en-US">
              <a:ea typeface="+mn-lt"/>
              <a:cs typeface="+mn-lt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</p:txBody>
      </p:sp>
      <p:pic>
        <p:nvPicPr>
          <p:cNvPr id="7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7C513700-BBA6-4356-9DEE-9E91D5081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1029" y="2678158"/>
            <a:ext cx="3178628" cy="411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22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  <a:cs typeface="Calibri Light"/>
              </a:rPr>
              <a:t>Cinquain Poem</a:t>
            </a:r>
            <a:br>
              <a:rPr lang="en-US" sz="2800" dirty="0">
                <a:solidFill>
                  <a:srgbClr val="FFFFFF"/>
                </a:solidFill>
                <a:cs typeface="Calibri Light"/>
              </a:rPr>
            </a:br>
            <a:br>
              <a:rPr lang="en-US" sz="2800" dirty="0">
                <a:cs typeface="+mj-lt"/>
              </a:rPr>
            </a:br>
            <a:r>
              <a:rPr lang="en-US" sz="1200">
                <a:ea typeface="+mj-lt"/>
                <a:cs typeface="+mj-lt"/>
              </a:rPr>
              <a:t>1. Follows form:</a:t>
            </a:r>
            <a:r>
              <a:rPr lang="en-US" sz="1200" b="1">
                <a:ea typeface="+mj-lt"/>
                <a:cs typeface="+mj-lt"/>
              </a:rPr>
              <a:t> 15 points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5 lines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Line 1: 2 syllables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Line 2: 4 syllables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Line 3: 6 syllables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Line 4: 8 syllables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Line 5: 2 syllables</a:t>
            </a:r>
            <a:endParaRPr lang="en-US" sz="1200">
              <a:ea typeface="+mj-lt"/>
              <a:cs typeface="+mj-lt"/>
            </a:endParaRPr>
          </a:p>
          <a:p>
            <a:endParaRPr lang="en-US" sz="28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491" y="854783"/>
            <a:ext cx="5311770" cy="21115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b="1">
                <a:ea typeface="+mn-lt"/>
                <a:cs typeface="+mn-lt"/>
              </a:rPr>
              <a:t>Cinquains</a:t>
            </a:r>
            <a:r>
              <a:rPr lang="en-US" sz="2400">
                <a:ea typeface="+mn-lt"/>
                <a:cs typeface="+mn-lt"/>
              </a:rPr>
              <a:t> are</a:t>
            </a:r>
            <a:r>
              <a:rPr lang="en-US" sz="2400" b="1">
                <a:ea typeface="+mn-lt"/>
                <a:cs typeface="+mn-lt"/>
              </a:rPr>
              <a:t> five</a:t>
            </a:r>
            <a:r>
              <a:rPr lang="en-US" sz="2400">
                <a:ea typeface="+mn-lt"/>
                <a:cs typeface="+mn-lt"/>
              </a:rPr>
              <a:t> lines long. They have 2 syllables in the first line, 4 in the second, 6 in the third, 8 in the fourth line, and just 2 in the last line. Cinquains do not need to rhyme, but you can include rhymes if you want to.</a:t>
            </a:r>
            <a:endParaRPr lang="en-US">
              <a:ea typeface="+mn-lt"/>
              <a:cs typeface="+mn-lt"/>
            </a:endParaRPr>
          </a:p>
          <a:p>
            <a:pPr marL="0" indent="0" algn="ctr">
              <a:buNone/>
            </a:pPr>
            <a:endParaRPr lang="en-US" sz="240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CF5BB-A298-4638-A6B0-8B8251EA6FAA}"/>
              </a:ext>
            </a:extLst>
          </p:cNvPr>
          <p:cNvSpPr txBox="1"/>
          <p:nvPr/>
        </p:nvSpPr>
        <p:spPr>
          <a:xfrm>
            <a:off x="5814484" y="2761429"/>
            <a:ext cx="5637741" cy="27699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  <a:p>
            <a:pPr algn="ctr"/>
            <a:r>
              <a:rPr lang="en-US"/>
              <a:t>Example: </a:t>
            </a:r>
            <a:endParaRPr lang="en-US">
              <a:cs typeface="Calibri" panose="020F0502020204030204"/>
            </a:endParaRPr>
          </a:p>
          <a:p>
            <a:pPr algn="ctr"/>
            <a:endParaRPr lang="en-US">
              <a:ea typeface="+mn-lt"/>
              <a:cs typeface="+mn-lt"/>
            </a:endParaRPr>
          </a:p>
          <a:p>
            <a:pPr algn="ctr"/>
            <a:r>
              <a:rPr lang="en-US">
                <a:ea typeface="+mn-lt"/>
                <a:cs typeface="+mn-lt"/>
              </a:rPr>
              <a:t>Hello.</a:t>
            </a:r>
          </a:p>
          <a:p>
            <a:pPr algn="ctr"/>
            <a:r>
              <a:rPr lang="en-US">
                <a:cs typeface="Calibri"/>
              </a:rPr>
              <a:t>I miss you all.</a:t>
            </a:r>
          </a:p>
          <a:p>
            <a:pPr algn="ctr"/>
            <a:r>
              <a:rPr lang="en-US">
                <a:cs typeface="Calibri"/>
              </a:rPr>
              <a:t>Teaching you was awesome.</a:t>
            </a:r>
          </a:p>
          <a:p>
            <a:pPr algn="ctr"/>
            <a:r>
              <a:rPr lang="en-US">
                <a:cs typeface="Calibri"/>
              </a:rPr>
              <a:t>School is not the same anymore.</a:t>
            </a:r>
          </a:p>
          <a:p>
            <a:pPr algn="ctr"/>
            <a:r>
              <a:rPr lang="en-US">
                <a:cs typeface="Calibri"/>
              </a:rPr>
              <a:t> So hard.</a:t>
            </a: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r>
              <a:rPr lang="en-US">
                <a:cs typeface="Calibri"/>
              </a:rPr>
              <a:t>A poem by Mrs. Hernandez to her students. </a:t>
            </a: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3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48" y="1826178"/>
            <a:ext cx="4692743" cy="32605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>
                <a:solidFill>
                  <a:srgbClr val="FFFFFF"/>
                </a:solidFill>
                <a:cs typeface="Calibri Light"/>
              </a:rPr>
              <a:t>Villanelle</a:t>
            </a:r>
            <a:br>
              <a:rPr lang="en-US" sz="2800" dirty="0">
                <a:solidFill>
                  <a:srgbClr val="FFFFFF"/>
                </a:solidFill>
                <a:cs typeface="+mj-lt"/>
              </a:rPr>
            </a:br>
            <a:br>
              <a:rPr lang="en-US" dirty="0">
                <a:cs typeface="+mj-lt"/>
              </a:rPr>
            </a:br>
            <a:r>
              <a:rPr lang="en-US" sz="1200">
                <a:ea typeface="+mj-lt"/>
                <a:cs typeface="+mj-lt"/>
              </a:rPr>
              <a:t>1. Follows Form: </a:t>
            </a:r>
            <a:r>
              <a:rPr lang="en-US" sz="1200" b="1">
                <a:ea typeface="+mj-lt"/>
                <a:cs typeface="+mj-lt"/>
              </a:rPr>
              <a:t>15 points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-19 lines, 10 syllables each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    Rhyme scheme: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aba  aba  aba aba</a:t>
            </a: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>
                <a:ea typeface="+mj-lt"/>
                <a:cs typeface="+mj-lt"/>
              </a:rPr>
              <a:t>aba aba</a:t>
            </a:r>
            <a:br>
              <a:rPr lang="en-US" sz="1200" i="1" dirty="0">
                <a:ea typeface="+mj-lt"/>
                <a:cs typeface="+mj-lt"/>
              </a:rPr>
            </a:br>
            <a:br>
              <a:rPr lang="en-US" sz="1200" i="1" dirty="0">
                <a:ea typeface="+mj-lt"/>
                <a:cs typeface="+mj-lt"/>
              </a:rPr>
            </a:br>
            <a:r>
              <a:rPr lang="en-US" sz="1200">
                <a:ea typeface="+mj-lt"/>
                <a:cs typeface="+mj-lt"/>
              </a:rPr>
              <a:t> 2. Repeats two refrains supporting theme: </a:t>
            </a:r>
            <a:r>
              <a:rPr lang="en-US" sz="1200" b="1" dirty="0">
                <a:ea typeface="+mj-lt"/>
                <a:cs typeface="+mj-lt"/>
              </a:rPr>
              <a:t>20 points</a:t>
            </a:r>
            <a:endParaRPr lang="en-US" sz="1200">
              <a:ea typeface="+mj-lt"/>
              <a:cs typeface="+mj-lt"/>
            </a:endParaRPr>
          </a:p>
          <a:p>
            <a:pPr algn="ctr">
              <a:lnSpc>
                <a:spcPct val="150000"/>
              </a:lnSpc>
            </a:pPr>
            <a:br>
              <a:rPr lang="en-US" sz="2800" dirty="0">
                <a:ea typeface="+mj-lt"/>
                <a:cs typeface="+mj-lt"/>
              </a:rPr>
            </a:br>
            <a:r>
              <a:rPr lang="en-US" sz="2800">
                <a:solidFill>
                  <a:schemeClr val="bg1"/>
                </a:solidFill>
                <a:ea typeface="+mj-lt"/>
                <a:cs typeface="+mj-lt"/>
              </a:rPr>
              <a:t>Here's a </a:t>
            </a:r>
            <a:r>
              <a:rPr lang="en-US" sz="2800" b="1" dirty="0">
                <a:solidFill>
                  <a:schemeClr val="bg1"/>
                </a:solidFill>
                <a:ea typeface="+mj-lt"/>
                <a:cs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</a:t>
            </a:r>
            <a:r>
              <a:rPr lang="en-US" sz="2800" b="1" dirty="0">
                <a:ea typeface="+mj-lt"/>
                <a:cs typeface="+mj-lt"/>
              </a:rPr>
              <a:t> </a:t>
            </a:r>
            <a:r>
              <a:rPr lang="en-US" sz="2800" dirty="0">
                <a:solidFill>
                  <a:schemeClr val="bg1"/>
                </a:solidFill>
                <a:ea typeface="+mj-lt"/>
                <a:cs typeface="+mj-lt"/>
              </a:rPr>
              <a:t>about them.</a:t>
            </a:r>
            <a:endParaRPr lang="en-US">
              <a:solidFill>
                <a:schemeClr val="bg1"/>
              </a:solidFill>
              <a:ea typeface="+mj-lt"/>
              <a:cs typeface="+mj-lt"/>
            </a:endParaRPr>
          </a:p>
          <a:p>
            <a:pPr>
              <a:lnSpc>
                <a:spcPct val="150000"/>
              </a:lnSpc>
            </a:pPr>
            <a:endParaRPr lang="en-US" sz="280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491" y="854783"/>
            <a:ext cx="5311770" cy="21115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endParaRPr lang="en-US" sz="240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CF5BB-A298-4638-A6B0-8B8251EA6FAA}"/>
              </a:ext>
            </a:extLst>
          </p:cNvPr>
          <p:cNvSpPr txBox="1"/>
          <p:nvPr/>
        </p:nvSpPr>
        <p:spPr>
          <a:xfrm>
            <a:off x="5814484" y="270713"/>
            <a:ext cx="5637741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ea typeface="+mn-lt"/>
                <a:cs typeface="+mn-lt"/>
              </a:rPr>
              <a:t>Do Not Go Gentle into That Good Night</a:t>
            </a:r>
            <a:r>
              <a:rPr lang="en-US" sz="1600" dirty="0">
                <a:ea typeface="+mn-lt"/>
                <a:cs typeface="+mn-lt"/>
              </a:rPr>
              <a:t> by Dylan Thomas</a:t>
            </a:r>
          </a:p>
          <a:p>
            <a:pPr algn="ctr"/>
            <a:endParaRPr lang="en-US" sz="1600">
              <a:ea typeface="+mn-lt"/>
              <a:cs typeface="+mn-lt"/>
            </a:endParaRPr>
          </a:p>
          <a:p>
            <a:pPr algn="ctr"/>
            <a:r>
              <a:rPr lang="en-US" sz="1600" dirty="0">
                <a:ea typeface="+mn-lt"/>
                <a:cs typeface="+mn-lt"/>
              </a:rPr>
              <a:t>Do not go gentle into that good night,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Old age should burn and rave at close of day;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Rage, rage against the dying of the light.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Though wise men at their end know dark is right,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Because their words had forked no lightning they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Do not go gentle into that good night.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Good men, the last wave by, crying how bright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Their frail deeds might have danced in a green bay,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Rage, rage against the dying of the light.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Wild men who caught and sang the sun in flight,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And learn, too late, they grieved it on its way,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Do not go gentle into that good night.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Grave men, near death, who see with blinding sight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Blind eyes could blaze like meteors and be gay,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Rage, rage against the dying of the light.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And you, my father, there on the sad height,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Curse, bless, me now with your fierce tears, I pray.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Do not go gentle into that good night.</a:t>
            </a:r>
            <a:br>
              <a:rPr lang="en-US" sz="1600">
                <a:ea typeface="+mn-lt"/>
                <a:cs typeface="+mn-lt"/>
              </a:rPr>
            </a:br>
            <a:r>
              <a:rPr lang="en-US" sz="1600" dirty="0">
                <a:ea typeface="+mn-lt"/>
                <a:cs typeface="+mn-lt"/>
              </a:rPr>
              <a:t> Rage, rage against the dying of the light. </a:t>
            </a:r>
            <a:endParaRPr lang="en-US" sz="1600" dirty="0">
              <a:cs typeface="Calibri"/>
            </a:endParaRPr>
          </a:p>
          <a:p>
            <a:pPr algn="ctr"/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6364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  <a:cs typeface="Calibri Light"/>
              </a:rPr>
              <a:t>More Limericks!</a:t>
            </a:r>
            <a:br>
              <a:rPr lang="en-US" dirty="0">
                <a:cs typeface="Calibri Light"/>
              </a:rPr>
            </a:br>
            <a:r>
              <a:rPr lang="en-US" dirty="0">
                <a:solidFill>
                  <a:srgbClr val="FFFFFF"/>
                </a:solidFill>
                <a:cs typeface="Calibri Light"/>
              </a:rPr>
              <a:t>Listen for the meter.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819" y="809291"/>
            <a:ext cx="5800814" cy="5761104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sz="1800" b="1">
              <a:solidFill>
                <a:srgbClr val="000000"/>
              </a:solidFill>
              <a:cs typeface="Calibri" panose="020F0502020204030204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0000"/>
                </a:solidFill>
                <a:cs typeface="Calibri" panose="020F0502020204030204"/>
              </a:rPr>
              <a:t>The Tutor</a:t>
            </a:r>
            <a:endParaRPr lang="en-US" sz="1800" dirty="0">
              <a:cs typeface="Calibri" panose="020F0502020204030204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400" dirty="0">
                <a:cs typeface="Calibri" panose="020F0502020204030204"/>
              </a:rPr>
              <a:t>by Carolyn Wells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400">
              <a:solidFill>
                <a:srgbClr val="000000"/>
              </a:solidFill>
              <a:cs typeface="Calibri" panose="020F0502020204030204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cs typeface="Calibri" panose="020F0502020204030204"/>
              </a:rPr>
              <a:t>The tutor who tooted the flute,</a:t>
            </a:r>
            <a:endParaRPr lang="en-US" sz="1800" dirty="0">
              <a:cs typeface="Calibri" panose="020F0502020204030204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cs typeface="Calibri" panose="020F0502020204030204"/>
              </a:rPr>
              <a:t>Tried to tutor two tooters to toot.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cs typeface="Calibri" panose="020F0502020204030204"/>
              </a:rPr>
              <a:t>Said the two to the tutor: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cs typeface="Calibri" panose="020F0502020204030204"/>
              </a:rPr>
              <a:t>"Is it harder to toot 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cs typeface="Calibri" panose="020F0502020204030204"/>
              </a:rPr>
              <a:t>To tutor two tooters to toot?"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1800">
              <a:solidFill>
                <a:srgbClr val="000000"/>
              </a:solidFill>
              <a:cs typeface="Calibri" panose="020F0502020204030204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b="1" dirty="0">
                <a:ea typeface="+mn-lt"/>
                <a:cs typeface="+mn-lt"/>
              </a:rPr>
              <a:t>There Was an Old Man with a Beard</a:t>
            </a:r>
            <a:r>
              <a:rPr lang="en-US" sz="1800" dirty="0">
                <a:ea typeface="+mn-lt"/>
                <a:cs typeface="+mn-lt"/>
              </a:rPr>
              <a:t> 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400" dirty="0">
                <a:ea typeface="+mn-lt"/>
                <a:cs typeface="+mn-lt"/>
              </a:rPr>
              <a:t>by Edward Lear</a:t>
            </a:r>
            <a:endParaRPr lang="en-US" sz="14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800" dirty="0">
                <a:ea typeface="+mn-lt"/>
                <a:cs typeface="+mn-lt"/>
              </a:rPr>
              <a:t>There was an Old Man with a beard,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Who said, "It is just as I feared!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Two Owls and a Hen,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Four Larks and a Wren,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Have all built their nests in my beard!”</a:t>
            </a:r>
            <a:endParaRPr lang="en-US" sz="1800" dirty="0">
              <a:cs typeface="Calibri"/>
            </a:endParaRPr>
          </a:p>
          <a:p>
            <a:pPr marL="0" indent="0" algn="ctr">
              <a:buNone/>
            </a:pPr>
            <a:endParaRPr lang="en-US" sz="180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1800" b="1" dirty="0">
                <a:ea typeface="+mn-lt"/>
                <a:cs typeface="+mn-lt"/>
              </a:rPr>
              <a:t>Another Old Man?</a:t>
            </a:r>
          </a:p>
          <a:p>
            <a:pPr marL="0" indent="0" algn="ctr">
              <a:buNone/>
            </a:pPr>
            <a:r>
              <a:rPr lang="en-US" sz="1800" dirty="0">
                <a:ea typeface="+mn-lt"/>
                <a:cs typeface="+mn-lt"/>
              </a:rPr>
              <a:t>There was an Old Man who supposed,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 That the street door was partially closed;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 But some very large rats,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 Ate his coats and his hats,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 While that futile old gentleman dozed.</a:t>
            </a:r>
            <a:endParaRPr lang="en-US" sz="1800" dirty="0">
              <a:cs typeface="Calibri"/>
            </a:endParaRPr>
          </a:p>
          <a:p>
            <a:pPr marL="0" indent="0" algn="ctr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51161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8</Slides>
  <Notes>0</Notes>
  <HiddenSlides>6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Poetry</vt:lpstr>
      <vt:lpstr>Haiku Poem  1. Follows Form: 5 points Line 1 --5 syllables Line 2—7 syllables Line 3—5 syllables   2. Addresses setting:  5 points </vt:lpstr>
      <vt:lpstr>Limerick Poem  1. Follows Form: 5 points  -5 lines,  Long, long, short, short, long Rhyme scheme: aabba  2. Describes character physically: 5 points  3. Describes character  behavior: 5 points   </vt:lpstr>
      <vt:lpstr>Acrostic Poem  1. Min  70 words: 5 points  2. Follows form: Acrostic spells a word down the side from the novel: 10 points  3. Includes major plot points, including climax: 10 points </vt:lpstr>
      <vt:lpstr>Concrete Poem  1. Min  70 words: 5 points  2. Follows form: Concrete is in the shape of something from the novel: 10 points  3. Includes major plot points, including climax: 10 points </vt:lpstr>
      <vt:lpstr>Cinquain Poem  1. Follows form: 15 points 5 lines Line 1: 2 syllables Line 2: 4 syllables Line 3: 6 syllables Line 4: 8 syllables Line 5: 2 syllables </vt:lpstr>
      <vt:lpstr>Villanelle  1. Follows Form: 15 points -19 lines, 10 syllables each     Rhyme scheme: aba  aba  aba aba aba aba   2. Repeats two refrains supporting theme: 20 points  Here's a video about them. </vt:lpstr>
      <vt:lpstr>More Limericks! Listen for the meter.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72</cp:revision>
  <dcterms:created xsi:type="dcterms:W3CDTF">2020-04-07T15:13:00Z</dcterms:created>
  <dcterms:modified xsi:type="dcterms:W3CDTF">2020-04-12T17:31:39Z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Sensitivity">
    <vt:lpwstr>General</vt:lpwstr>
  </property>
  <property fmtid="{D5CDD505-2E9C-101B-9397-08002B2CF9AE}" pid="4" name="MSIP_Label_0ee3c538-ec52-435f-ae58-017644bd9513_SiteId">
    <vt:lpwstr>0cdcb198-8169-4b70-ba9f-da7e3ba700c2</vt:lpwstr>
  </property>
  <property fmtid="{D5CDD505-2E9C-101B-9397-08002B2CF9AE}" pid="5" name="MSIP_Label_0ee3c538-ec52-435f-ae58-017644bd9513_Application">
    <vt:lpwstr>Microsoft Azure Information Protection</vt:lpwstr>
  </property>
  <property fmtid="{D5CDD505-2E9C-101B-9397-08002B2CF9AE}" pid="6" name="MSIP_Label_0ee3c538-ec52-435f-ae58-017644bd9513_SetDate">
    <vt:lpwstr>2020-04-07T18:12:45.7192244Z</vt:lpwstr>
  </property>
  <property fmtid="{D5CDD505-2E9C-101B-9397-08002B2CF9AE}" pid="7" name="MSIP_Label_0ee3c538-ec52-435f-ae58-017644bd9513_Extended_MSFT_Method">
    <vt:lpwstr>Automatic</vt:lpwstr>
  </property>
  <property fmtid="{D5CDD505-2E9C-101B-9397-08002B2CF9AE}" pid="8" name="MSIP_Label_0ee3c538-ec52-435f-ae58-017644bd9513_Name">
    <vt:lpwstr>General</vt:lpwstr>
  </property>
  <property fmtid="{D5CDD505-2E9C-101B-9397-08002B2CF9AE}" pid="9" name="MSIP_Label_0ee3c538-ec52-435f-ae58-017644bd9513_Owner">
    <vt:lpwstr>davenportl@fultonschools.org</vt:lpwstr>
  </property>
</Properties>
</file>